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0158608" cy="4050836"/>
          </a:xfrm>
        </p:spPr>
        <p:txBody>
          <a:bodyPr/>
          <a:lstStyle/>
          <a:p>
            <a:pPr algn="ctr"/>
            <a:r>
              <a:rPr lang="ru-RU" b="1" dirty="0" smtClean="0"/>
              <a:t>Предложения с обособленными членами.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9 класс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0670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41" y="0"/>
            <a:ext cx="11009449" cy="116492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5"/>
                </a:solidFill>
              </a:rPr>
              <a:t>Каковы правила пунктуации при обособлении определений и приложений?</a:t>
            </a:r>
            <a:endParaRPr lang="ru-RU" sz="4000" b="1" dirty="0">
              <a:solidFill>
                <a:schemeClr val="accent5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241" y="1427967"/>
            <a:ext cx="11911323" cy="461339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Определения обособляются:</a:t>
            </a:r>
            <a:br>
              <a:rPr lang="ru-RU" sz="2400" b="1" dirty="0">
                <a:solidFill>
                  <a:srgbClr val="7030A0"/>
                </a:solidFill>
              </a:rPr>
            </a:br>
            <a:r>
              <a:rPr lang="ru-RU" sz="2400" dirty="0"/>
              <a:t>• Если оно относится к личному местоимению я, ты, вы, мы, он, она, они, оно. </a:t>
            </a:r>
            <a:r>
              <a:rPr lang="ru-RU" sz="2400" dirty="0">
                <a:solidFill>
                  <a:srgbClr val="7030A0"/>
                </a:solidFill>
              </a:rPr>
              <a:t>Например: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0070C0"/>
                </a:solidFill>
              </a:rPr>
              <a:t>Как она, любимая, могла так поступить?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dirty="0"/>
              <a:t>• Если выражено причастием или прилагательным с зависимыми словами и стоит после определяемого слова: </a:t>
            </a:r>
            <a:r>
              <a:rPr lang="ru-RU" sz="2400" b="1" dirty="0">
                <a:solidFill>
                  <a:srgbClr val="0070C0"/>
                </a:solidFill>
              </a:rPr>
              <a:t>Дом, построенный недавно, еще нуждался в отделке.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dirty="0"/>
              <a:t>• Имеет дополнительные значения причины или уступки. </a:t>
            </a:r>
            <a:r>
              <a:rPr lang="ru-RU" sz="2400" dirty="0">
                <a:solidFill>
                  <a:srgbClr val="7030A0"/>
                </a:solidFill>
              </a:rPr>
              <a:t>Например: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0070C0"/>
                </a:solidFill>
              </a:rPr>
              <a:t>Уставшая после рабочего дня, мама ушла отдыхать.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 Несколько нераспространенных прилагательных стоит после определяемого слова. </a:t>
            </a:r>
            <a:r>
              <a:rPr lang="ru-RU" sz="2400" dirty="0">
                <a:solidFill>
                  <a:srgbClr val="7030A0"/>
                </a:solidFill>
              </a:rPr>
              <a:t>Например: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0070C0"/>
                </a:solidFill>
              </a:rPr>
              <a:t>Мне нравится ее характер, справедливый и смешной.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dirty="0"/>
              <a:t>• Они выражены существительным в косвенном падеже и стоят в предложении после определяемого слова. Например: </a:t>
            </a:r>
            <a:r>
              <a:rPr lang="ru-RU" sz="2400" b="1" dirty="0">
                <a:solidFill>
                  <a:srgbClr val="0070C0"/>
                </a:solidFill>
              </a:rPr>
              <a:t>Уже знакомый нам дедушка, с длинной бородой, медленно побрел в сторону восходящего солнца.</a:t>
            </a:r>
            <a:br>
              <a:rPr lang="ru-RU" sz="2400" b="1" dirty="0">
                <a:solidFill>
                  <a:srgbClr val="0070C0"/>
                </a:solidFill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839" y="0"/>
            <a:ext cx="1166173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Приложения обособляются, если:</a:t>
            </a:r>
            <a:br>
              <a:rPr lang="ru-RU" sz="3200" b="1" dirty="0">
                <a:solidFill>
                  <a:srgbClr val="7030A0"/>
                </a:solidFill>
              </a:rPr>
            </a:br>
            <a:r>
              <a:rPr lang="ru-RU" sz="3200" dirty="0"/>
              <a:t>• Они распространенные и выражаются нарицательным существительным с зависимыми словами, а стоят после определяемого слова: </a:t>
            </a:r>
            <a:r>
              <a:rPr lang="ru-RU" sz="3200" b="1" dirty="0">
                <a:solidFill>
                  <a:srgbClr val="0070C0"/>
                </a:solidFill>
              </a:rPr>
              <a:t>Май, последний весенний месяц, порадовал теплом.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dirty="0"/>
              <a:t>• Одиночные и относятся к нарицательному существительному с зависимыми словами. </a:t>
            </a:r>
            <a:r>
              <a:rPr lang="ru-RU" sz="3200" b="1" dirty="0">
                <a:solidFill>
                  <a:srgbClr val="0070C0"/>
                </a:solidFill>
              </a:rPr>
              <a:t>Например: Наша внучка, артистка, хочет быть знаменитой.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• относятся к собственному существительному и стоит после него. </a:t>
            </a:r>
            <a:r>
              <a:rPr lang="ru-RU" sz="3200" b="1" dirty="0">
                <a:solidFill>
                  <a:srgbClr val="0070C0"/>
                </a:solidFill>
              </a:rPr>
              <a:t>Например: Стихи Цветаевой, великого русского поэта, не могут не оставить глубокий след в сердце читателя.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dirty="0"/>
              <a:t>• Они относятся к личному местоимению: </a:t>
            </a:r>
            <a:r>
              <a:rPr lang="ru-RU" sz="3200" b="1" dirty="0">
                <a:solidFill>
                  <a:srgbClr val="0070C0"/>
                </a:solidFill>
              </a:rPr>
              <a:t>Им, гагарам, недоступно наслажденье битвой </a:t>
            </a:r>
          </a:p>
        </p:txBody>
      </p:sp>
    </p:spTree>
    <p:extLst>
      <p:ext uri="{BB962C8B-B14F-4D97-AF65-F5344CB8AC3E}">
        <p14:creationId xmlns:p14="http://schemas.microsoft.com/office/powerpoint/2010/main" val="106316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208"/>
            <a:ext cx="11812043" cy="113986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Дайте определение приложению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838" y="3369501"/>
            <a:ext cx="11649205" cy="538619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</a:rPr>
              <a:t>Приложение — это определение, выраженное существительным, согласованным с определяемым словом в падеже, </a:t>
            </a:r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</a:rPr>
              <a:t>например: </a:t>
            </a:r>
            <a:r>
              <a:rPr lang="ru-RU" sz="4800" b="1" i="1" dirty="0">
                <a:solidFill>
                  <a:srgbClr val="7030A0"/>
                </a:solidFill>
                <a:latin typeface="Arial" panose="020B0604020202020204" pitchFamily="34" charset="0"/>
              </a:rPr>
              <a:t>ночевала тучка золотая на груди утёса-великана</a:t>
            </a:r>
            <a:r>
              <a:rPr lang="ru-RU" sz="4400" b="1" i="1" dirty="0">
                <a:solidFill>
                  <a:srgbClr val="7030A0"/>
                </a:solidFill>
                <a:latin typeface="Arial" panose="020B0604020202020204" pitchFamily="34" charset="0"/>
              </a:rPr>
              <a:t>.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24777" cy="146554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Каковы правила пунктуации при обособлении обстоятельств 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944" y="2091847"/>
            <a:ext cx="11736887" cy="408348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Всегда обособляются обстоятельства, которые представлены оборотами с предложными сочетаниями «невзирая на», «несмотря на». </a:t>
            </a:r>
            <a:r>
              <a:rPr lang="ru-RU" sz="2800" b="1" dirty="0">
                <a:solidFill>
                  <a:srgbClr val="7030A0"/>
                </a:solidFill>
              </a:rPr>
              <a:t>Например: Несмотря на плохую погоду, она все-таки пошла на почту.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 </a:t>
            </a:r>
            <a:r>
              <a:rPr lang="ru-RU" sz="2800" b="1" dirty="0" smtClean="0">
                <a:solidFill>
                  <a:srgbClr val="0070C0"/>
                </a:solidFill>
              </a:rPr>
              <a:t>Деепричастие </a:t>
            </a:r>
            <a:r>
              <a:rPr lang="ru-RU" sz="2800" b="1" dirty="0">
                <a:solidFill>
                  <a:srgbClr val="0070C0"/>
                </a:solidFill>
              </a:rPr>
              <a:t>обособляется, если: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dirty="0"/>
              <a:t>• </a:t>
            </a:r>
            <a:r>
              <a:rPr lang="ru-RU" sz="2800" b="1" dirty="0">
                <a:solidFill>
                  <a:schemeClr val="tx1"/>
                </a:solidFill>
              </a:rPr>
              <a:t>Употребляется в форме оборота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b="1" dirty="0">
                <a:solidFill>
                  <a:srgbClr val="7030A0"/>
                </a:solidFill>
              </a:rPr>
              <a:t>Например: Закрыв окно, она продолжила свой рассказ.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• </a:t>
            </a:r>
            <a:r>
              <a:rPr lang="ru-RU" sz="2800" b="1" dirty="0">
                <a:solidFill>
                  <a:schemeClr val="tx1"/>
                </a:solidFill>
              </a:rPr>
              <a:t>Оборот стоит после союза а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b="1" dirty="0">
                <a:solidFill>
                  <a:srgbClr val="7030A0"/>
                </a:solidFill>
              </a:rPr>
              <a:t>Например: Нужно исправить ошибку, а исправив ее, отдать тетрадь обратно учителю.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dirty="0"/>
              <a:t>• Одиночное деепричастие обособляется, если не утрачено значение действия (нет перехода в наречие).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199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62356" cy="161585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Какие члены предложения называются уточняющими?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682" y="1728592"/>
            <a:ext cx="11786991" cy="5273457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Уточняющими членами предложения называются слова, которые объясняют смысл предшествующих слов. В речи выделяются интонацией, а на письме запятыми. </a:t>
            </a:r>
            <a:r>
              <a:rPr lang="ru-RU" sz="4400" b="1" i="1" dirty="0">
                <a:solidFill>
                  <a:srgbClr val="7030A0"/>
                </a:solidFill>
              </a:rPr>
              <a:t>Пример: Сегодня, в два часа дня, приходите в актовый зал.</a:t>
            </a:r>
            <a:br>
              <a:rPr lang="ru-RU" sz="4400" b="1" i="1" dirty="0">
                <a:solidFill>
                  <a:srgbClr val="7030A0"/>
                </a:solidFill>
              </a:rPr>
            </a:br>
            <a:r>
              <a:rPr lang="ru-RU" sz="4400" b="1" i="1" dirty="0">
                <a:solidFill>
                  <a:srgbClr val="7030A0"/>
                </a:solidFill>
              </a:rPr>
              <a:t/>
            </a:r>
            <a:br>
              <a:rPr lang="ru-RU" sz="4400" b="1" i="1" dirty="0">
                <a:solidFill>
                  <a:srgbClr val="7030A0"/>
                </a:solidFill>
              </a:rPr>
            </a:br>
            <a:endParaRPr lang="ru-RU" sz="4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5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874673" cy="204591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 какой интонацией произносятся обособленные члены предложения?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167003"/>
            <a:ext cx="12191999" cy="3874359"/>
          </a:xfrm>
        </p:spPr>
        <p:txBody>
          <a:bodyPr>
            <a:noAutofit/>
          </a:bodyPr>
          <a:lstStyle/>
          <a:p>
            <a:r>
              <a:rPr lang="ru-RU" sz="4800" i="1" dirty="0">
                <a:solidFill>
                  <a:srgbClr val="0070C0"/>
                </a:solidFill>
              </a:rPr>
              <a:t>Обособленные члены произносятся с выделительной интонацией: выделяются паузами и сопровождаются повышением или понижением тона, в зависимости от того, в каком месте предложения находятся. </a:t>
            </a:r>
          </a:p>
        </p:txBody>
      </p:sp>
    </p:spTree>
    <p:extLst>
      <p:ext uri="{BB962C8B-B14F-4D97-AF65-F5344CB8AC3E}">
        <p14:creationId xmlns:p14="http://schemas.microsoft.com/office/powerpoint/2010/main" val="52439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1649205" cy="80166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такое обращение?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801667"/>
            <a:ext cx="12050037" cy="523969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Обращение </a:t>
            </a:r>
            <a:r>
              <a:rPr lang="ru-RU" sz="3200" b="1" dirty="0">
                <a:solidFill>
                  <a:srgbClr val="0070C0"/>
                </a:solidFill>
              </a:rPr>
              <a:t>– слово или сочетание слов, называющее того, к кому или к чему обращаются с речью.</a:t>
            </a:r>
          </a:p>
          <a:p>
            <a:r>
              <a:rPr lang="ru-RU" sz="3200" b="1" dirty="0">
                <a:solidFill>
                  <a:srgbClr val="0070C0"/>
                </a:solidFill>
              </a:rPr>
              <a:t>Роль обращения обычно выполняет существительное в именительном падеже (с зависимыми словами или без них) или другая часть речи в значении существительного (прилагательное, причастие и др.).</a:t>
            </a:r>
          </a:p>
          <a:p>
            <a:r>
              <a:rPr lang="ru-RU" sz="3200" b="1" dirty="0">
                <a:solidFill>
                  <a:srgbClr val="0070C0"/>
                </a:solidFill>
              </a:rPr>
              <a:t>Обращение может стоять в начале, в середине и в конце предложения.</a:t>
            </a:r>
          </a:p>
          <a:p>
            <a:r>
              <a:rPr lang="ru-RU" sz="3200" b="1" dirty="0">
                <a:solidFill>
                  <a:srgbClr val="0070C0"/>
                </a:solidFill>
              </a:rPr>
              <a:t>Примеры: </a:t>
            </a:r>
            <a:r>
              <a:rPr lang="ru-RU" sz="3200" b="1" i="1" dirty="0">
                <a:solidFill>
                  <a:srgbClr val="7030A0"/>
                </a:solidFill>
              </a:rPr>
              <a:t>Чаадаев, помнишь ли былое?</a:t>
            </a:r>
            <a:r>
              <a:rPr lang="ru-RU" sz="3200" b="1" dirty="0">
                <a:solidFill>
                  <a:srgbClr val="7030A0"/>
                </a:solidFill>
              </a:rPr>
              <a:t> (Пушкин); </a:t>
            </a:r>
            <a:r>
              <a:rPr lang="ru-RU" sz="3200" b="1" i="1" dirty="0">
                <a:solidFill>
                  <a:srgbClr val="7030A0"/>
                </a:solidFill>
              </a:rPr>
              <a:t>О, скоро ли, мой друг, настанет срок разлуки?</a:t>
            </a:r>
            <a:r>
              <a:rPr lang="ru-RU" sz="3200" b="1" dirty="0">
                <a:solidFill>
                  <a:srgbClr val="7030A0"/>
                </a:solidFill>
              </a:rPr>
              <a:t> (Пушкин); </a:t>
            </a:r>
            <a:r>
              <a:rPr lang="ru-RU" sz="3200" b="1" i="1" dirty="0">
                <a:solidFill>
                  <a:srgbClr val="7030A0"/>
                </a:solidFill>
              </a:rPr>
              <a:t>Не гаси, любимая, огонёк</a:t>
            </a:r>
            <a:r>
              <a:rPr lang="ru-RU" sz="3200" b="1" dirty="0">
                <a:solidFill>
                  <a:srgbClr val="7030A0"/>
                </a:solidFill>
              </a:rPr>
              <a:t> (Малков).</a:t>
            </a:r>
          </a:p>
        </p:txBody>
      </p:sp>
    </p:spTree>
    <p:extLst>
      <p:ext uri="{BB962C8B-B14F-4D97-AF65-F5344CB8AC3E}">
        <p14:creationId xmlns:p14="http://schemas.microsoft.com/office/powerpoint/2010/main" val="327256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209"/>
            <a:ext cx="1208190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Для того чтобы не спутать обращение с подлежащим, которое тоже выражается формой </a:t>
            </a:r>
            <a:endParaRPr lang="ru-RU" sz="3200" b="1" dirty="0" smtClean="0"/>
          </a:p>
          <a:p>
            <a:r>
              <a:rPr lang="ru-RU" sz="3200" b="1" dirty="0" smtClean="0"/>
              <a:t>именительного </a:t>
            </a:r>
            <a:r>
              <a:rPr lang="ru-RU" sz="3200" b="1" dirty="0"/>
              <a:t>падежа, следует учитывать следующее: </a:t>
            </a:r>
            <a:endParaRPr lang="ru-RU" sz="3200" b="1" dirty="0" smtClean="0"/>
          </a:p>
          <a:p>
            <a:r>
              <a:rPr lang="ru-RU" sz="3200" b="1" dirty="0" smtClean="0"/>
              <a:t>а</a:t>
            </a:r>
            <a:r>
              <a:rPr lang="ru-RU" sz="3200" b="1" dirty="0"/>
              <a:t>) </a:t>
            </a:r>
            <a:r>
              <a:rPr lang="ru-RU" sz="3200" b="1" dirty="0">
                <a:solidFill>
                  <a:srgbClr val="7030A0"/>
                </a:solidFill>
              </a:rPr>
              <a:t>обращение не является членом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предложения</a:t>
            </a:r>
            <a:r>
              <a:rPr lang="ru-RU" sz="3200" b="1" dirty="0">
                <a:solidFill>
                  <a:srgbClr val="7030A0"/>
                </a:solidFill>
              </a:rPr>
              <a:t>, не входит в грамматическую основу;</a:t>
            </a:r>
          </a:p>
          <a:p>
            <a:r>
              <a:rPr lang="ru-RU" sz="3200" b="1" dirty="0"/>
              <a:t>б) </a:t>
            </a:r>
            <a:r>
              <a:rPr lang="ru-RU" sz="3200" b="1" dirty="0">
                <a:solidFill>
                  <a:srgbClr val="0070C0"/>
                </a:solidFill>
              </a:rPr>
              <a:t>если подлежащее выражено именем существительным, то сказуемое ставится в форму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r>
              <a:rPr lang="ru-RU" sz="3200" b="1" dirty="0" smtClean="0">
                <a:solidFill>
                  <a:srgbClr val="0070C0"/>
                </a:solidFill>
              </a:rPr>
              <a:t>третьего </a:t>
            </a:r>
            <a:r>
              <a:rPr lang="ru-RU" sz="3200" b="1" dirty="0">
                <a:solidFill>
                  <a:srgbClr val="0070C0"/>
                </a:solidFill>
              </a:rPr>
              <a:t>лица </a:t>
            </a:r>
            <a:r>
              <a:rPr lang="ru-RU" sz="3200" b="1" dirty="0"/>
              <a:t>(</a:t>
            </a:r>
            <a:r>
              <a:rPr lang="ru-RU" sz="3200" b="1" i="1" dirty="0">
                <a:solidFill>
                  <a:srgbClr val="C00000"/>
                </a:solidFill>
              </a:rPr>
              <a:t>Чаадаев помнит былое); если в предложении есть обращение, то </a:t>
            </a:r>
            <a:r>
              <a:rPr lang="ru-RU" sz="3200" b="1" i="1" dirty="0" smtClean="0">
                <a:solidFill>
                  <a:srgbClr val="C00000"/>
                </a:solidFill>
              </a:rPr>
              <a:t>предложение</a:t>
            </a:r>
          </a:p>
          <a:p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>
                <a:solidFill>
                  <a:srgbClr val="C00000"/>
                </a:solidFill>
              </a:rPr>
              <a:t>часто является односоставным с глаголом-сказуемым во втором лице (Чаадаев, помнишь ли былое?);</a:t>
            </a:r>
          </a:p>
          <a:p>
            <a:r>
              <a:rPr lang="ru-RU" sz="3200" b="1" dirty="0"/>
              <a:t>в) обращение произносится с особой (звательной) интонацией: усиленное ударение, пауза.</a:t>
            </a:r>
          </a:p>
        </p:txBody>
      </p:sp>
    </p:spTree>
    <p:extLst>
      <p:ext uri="{BB962C8B-B14F-4D97-AF65-F5344CB8AC3E}">
        <p14:creationId xmlns:p14="http://schemas.microsoft.com/office/powerpoint/2010/main" val="2102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8761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По значению обращения чаще всего являются наименованиями лиц или названиями, кличками животных.</a:t>
            </a:r>
          </a:p>
          <a:p>
            <a:r>
              <a:rPr lang="ru-RU" sz="4000" b="1" i="1" dirty="0">
                <a:solidFill>
                  <a:srgbClr val="7030A0"/>
                </a:solidFill>
              </a:rPr>
              <a:t>Не твоя ли, Пушкин, радость окрыляла нас тогда?</a:t>
            </a:r>
            <a:r>
              <a:rPr lang="ru-RU" sz="4000" b="1" dirty="0">
                <a:solidFill>
                  <a:srgbClr val="7030A0"/>
                </a:solidFill>
              </a:rPr>
              <a:t> (Блок); </a:t>
            </a:r>
            <a:r>
              <a:rPr lang="ru-RU" sz="4000" b="1" i="1" dirty="0">
                <a:solidFill>
                  <a:srgbClr val="7030A0"/>
                </a:solidFill>
              </a:rPr>
              <a:t>Что, конь, не малый мы с тобой по свету дали крюк?</a:t>
            </a:r>
            <a:r>
              <a:rPr lang="ru-RU" sz="4000" b="1" dirty="0">
                <a:solidFill>
                  <a:srgbClr val="7030A0"/>
                </a:solidFill>
              </a:rPr>
              <a:t> (Твардовский).</a:t>
            </a:r>
          </a:p>
          <a:p>
            <a:r>
              <a:rPr lang="ru-RU" sz="4000" b="1" dirty="0"/>
              <a:t>Но в речи (особенно в художественной речи) обращениями могут быть:</a:t>
            </a:r>
          </a:p>
          <a:p>
            <a:r>
              <a:rPr lang="ru-RU" sz="4000" b="1" dirty="0"/>
              <a:t>а) наименования неодушевлённых предметов, отвлечённых понятий.</a:t>
            </a:r>
          </a:p>
          <a:p>
            <a:r>
              <a:rPr lang="ru-RU" sz="4000" b="1" i="1" dirty="0">
                <a:solidFill>
                  <a:srgbClr val="7030A0"/>
                </a:solidFill>
              </a:rPr>
              <a:t>Жизнь, я так благодарен тебе</a:t>
            </a:r>
            <a:r>
              <a:rPr lang="ru-RU" sz="4000" b="1" dirty="0">
                <a:solidFill>
                  <a:srgbClr val="7030A0"/>
                </a:solidFill>
              </a:rPr>
              <a:t> (</a:t>
            </a:r>
            <a:r>
              <a:rPr lang="ru-RU" sz="4000" b="1" dirty="0" err="1">
                <a:solidFill>
                  <a:srgbClr val="7030A0"/>
                </a:solidFill>
              </a:rPr>
              <a:t>Бенке</a:t>
            </a:r>
            <a:r>
              <a:rPr lang="ru-RU" sz="4000" b="1" dirty="0">
                <a:solidFill>
                  <a:srgbClr val="7030A0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285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312" y="0"/>
            <a:ext cx="120416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а) наименования неодушевлённых предметов, отвлечённых понятий.</a:t>
            </a:r>
          </a:p>
          <a:p>
            <a:r>
              <a:rPr lang="ru-RU" sz="4000" i="1" dirty="0">
                <a:solidFill>
                  <a:srgbClr val="7030A0"/>
                </a:solidFill>
              </a:rPr>
              <a:t>Жизнь, я так благодарен тебе</a:t>
            </a:r>
            <a:r>
              <a:rPr lang="ru-RU" sz="4000" dirty="0">
                <a:solidFill>
                  <a:srgbClr val="7030A0"/>
                </a:solidFill>
              </a:rPr>
              <a:t> (</a:t>
            </a:r>
            <a:r>
              <a:rPr lang="ru-RU" sz="4000" dirty="0" err="1">
                <a:solidFill>
                  <a:srgbClr val="7030A0"/>
                </a:solidFill>
              </a:rPr>
              <a:t>Бенке</a:t>
            </a:r>
            <a:r>
              <a:rPr lang="ru-RU" sz="4000" dirty="0">
                <a:solidFill>
                  <a:srgbClr val="7030A0"/>
                </a:solidFill>
              </a:rPr>
              <a:t>);</a:t>
            </a:r>
          </a:p>
          <a:p>
            <a:r>
              <a:rPr lang="ru-RU" sz="4000" dirty="0"/>
              <a:t>б) географические наименования, собственные и нарицательные.</a:t>
            </a:r>
          </a:p>
          <a:p>
            <a:r>
              <a:rPr lang="ru-RU" sz="4000" i="1" dirty="0">
                <a:solidFill>
                  <a:srgbClr val="7030A0"/>
                </a:solidFill>
              </a:rPr>
              <a:t>Я люблю тебя, Россия</a:t>
            </a:r>
            <a:r>
              <a:rPr lang="ru-RU" sz="4000" dirty="0">
                <a:solidFill>
                  <a:srgbClr val="7030A0"/>
                </a:solidFill>
              </a:rPr>
              <a:t> (</a:t>
            </a:r>
            <a:r>
              <a:rPr lang="ru-RU" sz="4000" dirty="0" err="1">
                <a:solidFill>
                  <a:srgbClr val="7030A0"/>
                </a:solidFill>
              </a:rPr>
              <a:t>Ножкин</a:t>
            </a:r>
            <a:r>
              <a:rPr lang="ru-RU" sz="4000" dirty="0">
                <a:solidFill>
                  <a:srgbClr val="7030A0"/>
                </a:solidFill>
              </a:rPr>
              <a:t>).</a:t>
            </a:r>
          </a:p>
          <a:p>
            <a:r>
              <a:rPr lang="ru-RU" sz="4000" dirty="0">
                <a:solidFill>
                  <a:srgbClr val="C00000"/>
                </a:solidFill>
              </a:rPr>
              <a:t>3) Не являются обращениями и не разделяются запятыми междометные выражения:</a:t>
            </a:r>
          </a:p>
          <a:p>
            <a:r>
              <a:rPr lang="ru-RU" sz="4000" i="1" dirty="0">
                <a:solidFill>
                  <a:srgbClr val="C00000"/>
                </a:solidFill>
              </a:rPr>
              <a:t>господи помилуй, боже упаси, упаси господи, господи прости, слава тебе господи</a:t>
            </a:r>
            <a:r>
              <a:rPr lang="ru-RU" sz="4000" dirty="0">
                <a:solidFill>
                  <a:srgbClr val="C00000"/>
                </a:solidFill>
              </a:rPr>
              <a:t> и т.п.</a:t>
            </a:r>
          </a:p>
        </p:txBody>
      </p:sp>
    </p:spTree>
    <p:extLst>
      <p:ext uri="{BB962C8B-B14F-4D97-AF65-F5344CB8AC3E}">
        <p14:creationId xmlns:p14="http://schemas.microsoft.com/office/powerpoint/2010/main" val="807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каких случаях простое предложение считается осложнённым? </a:t>
            </a:r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9" y="1465545"/>
            <a:ext cx="11485438" cy="3097746"/>
          </a:xfrm>
        </p:spPr>
        <p:txBody>
          <a:bodyPr>
            <a:noAutofit/>
          </a:bodyPr>
          <a:lstStyle/>
          <a:p>
            <a:pPr marL="685800"/>
            <a:r>
              <a:rPr lang="ru-RU" sz="4000" b="1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Простое предложение </a:t>
            </a:r>
            <a:r>
              <a:rPr lang="ru-RU" sz="4000" b="1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считается осложненным в тех случаях, если в его составе 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имеются:</a:t>
            </a:r>
          </a:p>
          <a:p>
            <a:pPr marL="685800" algn="just"/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1</a:t>
            </a:r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 однородные члены предложения;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algn="just"/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2) обособленные члены предложения;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algn="just"/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3) вводные и вставные конструкции;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algn="just"/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4) обращения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0397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660" y="35072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85378" y="150312"/>
            <a:ext cx="81713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Что такое вставные конструкции?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903956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Вставные конструкции – это отдельные слова, фразы или добавочные предложения, которые представляют своего рода комментарии, вносят дополнительные поправки, уточнения, пояснения к основной мысли, выраженной в целом предложении.</a:t>
            </a:r>
          </a:p>
        </p:txBody>
      </p:sp>
    </p:spTree>
    <p:extLst>
      <p:ext uri="{BB962C8B-B14F-4D97-AF65-F5344CB8AC3E}">
        <p14:creationId xmlns:p14="http://schemas.microsoft.com/office/powerpoint/2010/main" val="42415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34" y="87682"/>
            <a:ext cx="1192477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Характерные черты вставных конструкций:</a:t>
            </a:r>
          </a:p>
          <a:p>
            <a:r>
              <a:rPr lang="ru-RU" sz="4400" dirty="0">
                <a:solidFill>
                  <a:srgbClr val="002060"/>
                </a:solidFill>
              </a:rPr>
              <a:t>- они не могут стоять в самом начале предложения;</a:t>
            </a:r>
          </a:p>
          <a:p>
            <a:r>
              <a:rPr lang="ru-RU" sz="4400" dirty="0">
                <a:solidFill>
                  <a:srgbClr val="002060"/>
                </a:solidFill>
              </a:rPr>
              <a:t>- на письме вставные конструкции отделяются скобками или тире, но не запятыми;</a:t>
            </a:r>
          </a:p>
          <a:p>
            <a:r>
              <a:rPr lang="ru-RU" sz="4400" dirty="0">
                <a:solidFill>
                  <a:srgbClr val="002060"/>
                </a:solidFill>
              </a:rPr>
              <a:t>- в местах размещения вставной конструкции при произнесении фразы соблюдается пауза, тон речи обычно понижается. </a:t>
            </a:r>
            <a:r>
              <a:rPr lang="ru-RU" sz="4400" dirty="0">
                <a:solidFill>
                  <a:schemeClr val="accent5"/>
                </a:solidFill>
              </a:rPr>
              <a:t>Примеры:</a:t>
            </a:r>
            <a:endParaRPr lang="ru-RU" sz="4400" dirty="0">
              <a:solidFill>
                <a:schemeClr val="accent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73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468" y="175365"/>
            <a:ext cx="1178699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4000" dirty="0"/>
              <a:t>Поздним вечером (</a:t>
            </a:r>
            <a:r>
              <a:rPr lang="ru-RU" sz="4000" dirty="0">
                <a:solidFill>
                  <a:schemeClr val="accent5"/>
                </a:solidFill>
              </a:rPr>
              <a:t>было около одиннадцати</a:t>
            </a:r>
            <a:r>
              <a:rPr lang="ru-RU" sz="4000" dirty="0"/>
              <a:t>) нас разбудил легкий стук по оконному стеклу.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/>
              <a:t>Многие молодые девушки (</a:t>
            </a:r>
            <a:r>
              <a:rPr lang="ru-RU" sz="4000" dirty="0">
                <a:solidFill>
                  <a:schemeClr val="accent5"/>
                </a:solidFill>
              </a:rPr>
              <a:t>подобно чеховским «сестрам»)</a:t>
            </a:r>
            <a:r>
              <a:rPr lang="ru-RU" sz="4000" dirty="0"/>
              <a:t> пытаются найти удачу и счастье в Москве.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 smtClean="0"/>
              <a:t>По </a:t>
            </a:r>
            <a:r>
              <a:rPr lang="ru-RU" sz="4000" dirty="0"/>
              <a:t>простодушию своей натуры – </a:t>
            </a:r>
            <a:r>
              <a:rPr lang="ru-RU" sz="4000" dirty="0">
                <a:solidFill>
                  <a:schemeClr val="accent5"/>
                </a:solidFill>
              </a:rPr>
              <a:t>это было его отличительной чертой </a:t>
            </a:r>
            <a:r>
              <a:rPr lang="ru-RU" sz="4000" dirty="0"/>
              <a:t>– он мог довериться первому встречному.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/>
              <a:t>Тем временем сумерки сгущались быстро (</a:t>
            </a:r>
            <a:r>
              <a:rPr lang="ru-RU" sz="4000" dirty="0">
                <a:solidFill>
                  <a:schemeClr val="accent5"/>
                </a:solidFill>
              </a:rPr>
              <a:t>дело было зимой</a:t>
            </a:r>
            <a:r>
              <a:rPr lang="ru-RU" sz="4000" dirty="0"/>
              <a:t>), и контуры предметов становились все более расплывчатыми.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653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0"/>
            <a:ext cx="8596668" cy="6764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Тест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390389"/>
            <a:ext cx="12037511" cy="465097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B0F0"/>
                </a:solidFill>
              </a:rPr>
              <a:t>1.</a:t>
            </a:r>
            <a:r>
              <a:rPr lang="ru-RU" sz="4000" dirty="0">
                <a:solidFill>
                  <a:srgbClr val="00B0F0"/>
                </a:solidFill>
              </a:rPr>
              <a:t> </a:t>
            </a:r>
            <a:r>
              <a:rPr lang="ru-RU" sz="4400" dirty="0">
                <a:solidFill>
                  <a:srgbClr val="00B0F0"/>
                </a:solidFill>
              </a:rPr>
              <a:t>Укажите предложение с обращением </a:t>
            </a:r>
            <a:r>
              <a:rPr lang="ru-RU" sz="4400" dirty="0"/>
              <a:t>(</a:t>
            </a:r>
            <a:r>
              <a:rPr lang="ru-RU" sz="4400" dirty="0">
                <a:solidFill>
                  <a:srgbClr val="0070C0"/>
                </a:solidFill>
              </a:rPr>
              <a:t>знаки препинания не расставлены</a:t>
            </a:r>
            <a:r>
              <a:rPr lang="ru-RU" sz="4400" dirty="0"/>
              <a:t>).</a:t>
            </a:r>
          </a:p>
          <a:p>
            <a:r>
              <a:rPr lang="ru-RU" sz="4400" dirty="0"/>
              <a:t>а) Пусть для вас сияет солнце.</a:t>
            </a:r>
          </a:p>
          <a:p>
            <a:r>
              <a:rPr lang="ru-RU" sz="4400" dirty="0"/>
              <a:t>б) Шумит </a:t>
            </a:r>
            <a:r>
              <a:rPr lang="ru-RU" sz="4400" dirty="0" err="1"/>
              <a:t>шумит</a:t>
            </a:r>
            <a:r>
              <a:rPr lang="ru-RU" sz="4400" dirty="0"/>
              <a:t> высокая пшеница.</a:t>
            </a:r>
          </a:p>
          <a:p>
            <a:r>
              <a:rPr lang="ru-RU" sz="4400" dirty="0"/>
              <a:t>в) Ты помнишь ли былое Неман?</a:t>
            </a:r>
          </a:p>
          <a:p>
            <a:r>
              <a:rPr lang="ru-RU" sz="4400" dirty="0"/>
              <a:t>г) Гори вовеки нерушимо тот добрый жар у вас в груди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0513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5364" y="187891"/>
            <a:ext cx="11862147" cy="587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  <a:buFont typeface="Wingdings 2"/>
              <a:buChar char=""/>
            </a:pPr>
            <a:r>
              <a:rPr lang="ru-RU" sz="4400" b="1" dirty="0" smtClean="0">
                <a:solidFill>
                  <a:prstClr val="black"/>
                </a:solidFill>
                <a:latin typeface="Georgia"/>
              </a:rPr>
              <a:t>2.</a:t>
            </a:r>
            <a:r>
              <a:rPr lang="ru-RU" sz="4400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4400" b="1" dirty="0">
                <a:solidFill>
                  <a:srgbClr val="0070C0"/>
                </a:solidFill>
                <a:latin typeface="Georgia"/>
              </a:rPr>
              <a:t>Найдите лишнее значение вводных слов.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  <a:buFont typeface="Wingdings 2"/>
              <a:buChar char=""/>
            </a:pPr>
            <a:r>
              <a:rPr lang="ru-RU" sz="4400" dirty="0">
                <a:solidFill>
                  <a:prstClr val="black"/>
                </a:solidFill>
                <a:latin typeface="Georgia"/>
              </a:rPr>
              <a:t>а) большая или меньшая степень уверенности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  <a:buFont typeface="Wingdings 2"/>
              <a:buChar char=""/>
            </a:pPr>
            <a:r>
              <a:rPr lang="ru-RU" sz="4400" dirty="0">
                <a:solidFill>
                  <a:prstClr val="black"/>
                </a:solidFill>
                <a:latin typeface="Georgia"/>
              </a:rPr>
              <a:t>б) порядок мыслей и их связь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  <a:buFont typeface="Wingdings 2"/>
              <a:buChar char=""/>
            </a:pPr>
            <a:r>
              <a:rPr lang="ru-RU" sz="4400" dirty="0">
                <a:solidFill>
                  <a:prstClr val="black"/>
                </a:solidFill>
                <a:latin typeface="Georgia"/>
              </a:rPr>
              <a:t>в) источник сообщения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  <a:buFont typeface="Wingdings 2"/>
              <a:buChar char=""/>
            </a:pPr>
            <a:r>
              <a:rPr lang="ru-RU" sz="4400" dirty="0">
                <a:solidFill>
                  <a:prstClr val="black"/>
                </a:solidFill>
                <a:latin typeface="Georgia"/>
              </a:rPr>
              <a:t>г) сравнение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  <a:buFont typeface="Wingdings 2"/>
              <a:buChar char=""/>
            </a:pPr>
            <a:endParaRPr lang="ru-RU" sz="27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826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8146"/>
            <a:ext cx="12192000" cy="545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  <a:buFont typeface="Wingdings 2"/>
              <a:buChar char=""/>
            </a:pPr>
            <a:r>
              <a:rPr lang="ru-RU" sz="4000" b="1" dirty="0">
                <a:solidFill>
                  <a:srgbClr val="0070C0"/>
                </a:solidFill>
                <a:latin typeface="Georgia"/>
              </a:rPr>
              <a:t>3.</a:t>
            </a:r>
            <a:r>
              <a:rPr lang="ru-RU" sz="4000" dirty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Georgia"/>
              </a:rPr>
              <a:t>Найдите предложения, в которых допущены пунктуационные ошибки.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  <a:buFont typeface="Wingdings 2"/>
              <a:buChar char=""/>
            </a:pPr>
            <a:r>
              <a:rPr lang="ru-RU" sz="4800" dirty="0">
                <a:solidFill>
                  <a:prstClr val="black"/>
                </a:solidFill>
                <a:latin typeface="Georgia"/>
              </a:rPr>
              <a:t>а) Дождь, казалось, зарядил надолго.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  <a:buFont typeface="Wingdings 2"/>
              <a:buChar char=""/>
            </a:pPr>
            <a:r>
              <a:rPr lang="ru-RU" sz="4800" dirty="0">
                <a:solidFill>
                  <a:prstClr val="black"/>
                </a:solidFill>
                <a:latin typeface="Georgia"/>
              </a:rPr>
              <a:t>б) К несчастью частые дожди мешали успешному сбору урожая.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  <a:buFont typeface="Wingdings 2"/>
              <a:buChar char=""/>
            </a:pPr>
            <a:r>
              <a:rPr lang="ru-RU" sz="4800" dirty="0">
                <a:solidFill>
                  <a:prstClr val="black"/>
                </a:solidFill>
                <a:latin typeface="Georgia"/>
              </a:rPr>
              <a:t>в) По народному поверью аист стережёт счастье, не подпускает беду</a:t>
            </a:r>
            <a:r>
              <a:rPr lang="ru-RU" sz="4800" dirty="0" smtClean="0">
                <a:solidFill>
                  <a:prstClr val="black"/>
                </a:solidFill>
                <a:latin typeface="Georgia"/>
              </a:rPr>
              <a:t>.</a:t>
            </a:r>
            <a:endParaRPr lang="ru-RU" sz="48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433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40078" y="3075057"/>
            <a:ext cx="97201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F07F09"/>
              </a:buClr>
              <a:buSzPct val="85000"/>
            </a:pPr>
            <a:r>
              <a:rPr lang="ru-RU" sz="4800" b="1" dirty="0">
                <a:solidFill>
                  <a:srgbClr val="0070C0"/>
                </a:solidFill>
                <a:latin typeface="Georgia"/>
              </a:rPr>
              <a:t>1  в,    2 г,       3 б, </a:t>
            </a:r>
            <a:r>
              <a:rPr lang="ru-RU" sz="4800" b="1" dirty="0" smtClean="0">
                <a:solidFill>
                  <a:srgbClr val="0070C0"/>
                </a:solidFill>
                <a:latin typeface="Georgia"/>
              </a:rPr>
              <a:t>в.</a:t>
            </a:r>
            <a:endParaRPr lang="ru-RU" sz="4800" b="1" dirty="0">
              <a:solidFill>
                <a:srgbClr val="0070C0"/>
              </a:solidFill>
              <a:latin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6663" y="1478071"/>
            <a:ext cx="37978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Проверим!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6614" y="0"/>
            <a:ext cx="8497389" cy="2139816"/>
          </a:xfrm>
        </p:spPr>
        <p:txBody>
          <a:bodyPr/>
          <a:lstStyle/>
          <a:p>
            <a:pPr marL="685800" algn="l">
              <a:spcAft>
                <a:spcPts val="0"/>
              </a:spcAft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Какие члены предложения называются однородными?</a:t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Какие слова называются обобщающими?</a:t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3566" y="2139816"/>
            <a:ext cx="11574049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Однородными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членами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предложения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называются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два или несколько слов,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которые отвечают на один и тот же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вопрос и связываются между собой 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сочинительной связью.</a:t>
            </a:r>
            <a:r>
              <a:rPr lang="ru-RU" sz="4400" i="1" dirty="0"/>
              <a:t> </a:t>
            </a:r>
            <a:r>
              <a:rPr lang="ru-RU" sz="4400" i="1" dirty="0" smtClean="0"/>
              <a:t>(</a:t>
            </a:r>
            <a:r>
              <a:rPr lang="ru-RU" sz="4400" i="1" dirty="0" smtClean="0">
                <a:solidFill>
                  <a:srgbClr val="FF0000"/>
                </a:solidFill>
              </a:rPr>
              <a:t>Я </a:t>
            </a:r>
            <a:r>
              <a:rPr lang="ru-RU" sz="4400" i="1" dirty="0">
                <a:solidFill>
                  <a:srgbClr val="FF0000"/>
                </a:solidFill>
              </a:rPr>
              <a:t>часто получаю </a:t>
            </a:r>
            <a:r>
              <a:rPr lang="ru-RU" sz="4400" b="1" i="1" dirty="0">
                <a:solidFill>
                  <a:srgbClr val="FF0000"/>
                </a:solidFill>
              </a:rPr>
              <a:t>письма</a:t>
            </a:r>
            <a:r>
              <a:rPr lang="ru-RU" sz="4400" i="1" dirty="0">
                <a:solidFill>
                  <a:srgbClr val="FF0000"/>
                </a:solidFill>
              </a:rPr>
              <a:t> и </a:t>
            </a:r>
            <a:r>
              <a:rPr lang="ru-RU" sz="4400" b="1" i="1" dirty="0">
                <a:solidFill>
                  <a:srgbClr val="FF0000"/>
                </a:solidFill>
              </a:rPr>
              <a:t>посылки.</a:t>
            </a:r>
            <a:r>
              <a:rPr lang="ru-RU" sz="4400" i="1" dirty="0">
                <a:solidFill>
                  <a:srgbClr val="FF0000"/>
                </a:solidFill>
              </a:rPr>
              <a:t> Я часто </a:t>
            </a:r>
            <a:r>
              <a:rPr lang="ru-RU" sz="4400" b="1" i="1" dirty="0">
                <a:solidFill>
                  <a:srgbClr val="FF0000"/>
                </a:solidFill>
              </a:rPr>
              <a:t>получаю</a:t>
            </a:r>
            <a:r>
              <a:rPr lang="ru-RU" sz="4400" i="1" dirty="0">
                <a:solidFill>
                  <a:srgbClr val="FF0000"/>
                </a:solidFill>
              </a:rPr>
              <a:t> и </a:t>
            </a:r>
            <a:r>
              <a:rPr lang="ru-RU" sz="4400" b="1" i="1" dirty="0">
                <a:solidFill>
                  <a:srgbClr val="FF0000"/>
                </a:solidFill>
              </a:rPr>
              <a:t>отправляю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smtClean="0">
                <a:solidFill>
                  <a:srgbClr val="FF0000"/>
                </a:solidFill>
              </a:rPr>
              <a:t>письма).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306" y="363256"/>
            <a:ext cx="116993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Arial" panose="020B0604020202020204" pitchFamily="34" charset="0"/>
              </a:rPr>
              <a:t>Обобщающими</a:t>
            </a:r>
            <a:r>
              <a:rPr lang="ru-RU" sz="6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6000" b="1" dirty="0">
                <a:solidFill>
                  <a:srgbClr val="002060"/>
                </a:solidFill>
                <a:latin typeface="Arial" panose="020B0604020202020204" pitchFamily="34" charset="0"/>
              </a:rPr>
              <a:t>называют</a:t>
            </a:r>
            <a:r>
              <a:rPr lang="ru-RU" sz="6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6000" b="1" dirty="0">
                <a:solidFill>
                  <a:srgbClr val="002060"/>
                </a:solidFill>
                <a:latin typeface="Arial" panose="020B0604020202020204" pitchFamily="34" charset="0"/>
              </a:rPr>
              <a:t>слова</a:t>
            </a:r>
            <a:r>
              <a:rPr lang="ru-RU" sz="6000" dirty="0">
                <a:solidFill>
                  <a:srgbClr val="002060"/>
                </a:solidFill>
                <a:latin typeface="Arial" panose="020B0604020202020204" pitchFamily="34" charset="0"/>
              </a:rPr>
              <a:t>, которые стоят перед или после однородных членов предложения. как правило, относящихся к одной группе терминов или понятий.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5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891" y="0"/>
            <a:ext cx="1164920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могут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обозначать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вводные слова, вводные сочетания слов и вводные предложения?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12734" y="1446550"/>
            <a:ext cx="124258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>
              <a:spcAft>
                <a:spcPts val="0"/>
              </a:spcAft>
            </a:pPr>
            <a:r>
              <a:rPr lang="ru-RU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5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Вводные слова могут выражать отношение говорящего к тому, что он сообщает, </a:t>
            </a:r>
            <a:endParaRPr lang="ru-RU" sz="5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sz="5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указывать </a:t>
            </a:r>
            <a:r>
              <a:rPr lang="ru-RU" sz="5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последовательность изложения, на источник сообщения</a:t>
            </a:r>
            <a:r>
              <a:rPr lang="ru-RU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5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0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838" y="87682"/>
            <a:ext cx="1188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Чем отличаются вводные слова и вводные сочетания слов от членов предложения?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46431" y="1637313"/>
            <a:ext cx="12505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они </a:t>
            </a:r>
            <a:r>
              <a:rPr lang="ru-RU" sz="4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являются членами предложения</a:t>
            </a:r>
            <a:endParaRPr lang="ru-RU" sz="4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6869" y="2468311"/>
            <a:ext cx="116677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конечно, несомненно, правда, в самом деле, само собой, полагаю, наверно, кажется, возможно, вероятно, допустим, надеемся, предположим.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869" y="3138539"/>
            <a:ext cx="127815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счастью, к радости, к несчастью, к сожалению, как нарочно, на беду, странно, к удивлению, не </a:t>
            </a:r>
            <a:r>
              <a:rPr lang="ru-RU" sz="2000" dirty="0" smtClean="0"/>
              <a:t>дай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бог, по совести, по справедливости, по существу, по правде, по правде сказать, </a:t>
            </a:r>
            <a:endParaRPr lang="ru-RU" sz="2000" dirty="0" smtClean="0"/>
          </a:p>
          <a:p>
            <a:r>
              <a:rPr lang="ru-RU" sz="2000" dirty="0" smtClean="0"/>
              <a:t>между </a:t>
            </a:r>
            <a:r>
              <a:rPr lang="ru-RU" sz="2000" dirty="0"/>
              <a:t>нами говоря, признаюсь, в сущности говоря, того и гляди, по сути, по душе, правда, сказать по чести</a:t>
            </a:r>
            <a:r>
              <a:rPr lang="ru-RU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9556" y="562418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0625" y="4461978"/>
            <a:ext cx="11034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во-первых, с другой стороны, в-третьих, и значит, следовательно, итак, таким образом,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наконец,напротив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, например, в частности, к примеру, к тому же, наоборот,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с</a:t>
            </a:r>
          </a:p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одной стороны, во-вторых, между прочим, стало быть, кстати, самое главное,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кстати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, к слову будет сказано.</a:t>
            </a:r>
          </a:p>
        </p:txBody>
      </p:sp>
    </p:spTree>
    <p:extLst>
      <p:ext uri="{BB962C8B-B14F-4D97-AF65-F5344CB8AC3E}">
        <p14:creationId xmlns:p14="http://schemas.microsoft.com/office/powerpoint/2010/main" val="382464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flipV="1">
            <a:off x="313151" y="982550"/>
            <a:ext cx="3920747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 крайней мере, в значительной мере, по обычаю, случается, как и всегда, и как случается,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 обыкновению, бывает, как привычно, как все бывает.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ПРИМЕР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По крайней мере, тетя Надя пыталась его уговорить остаться хотя бы на день, но Константин,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 своему обыкновению, не стал даже слушать ее.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Как и всегда, придя в гости, Сашка молчал и внимательно смотрел на окружающих, делая выводы.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ё) знаешь (ли), заметишь (ли), помнишь (ли),), веришь (ли), понимаешь (ли),выслушайте, послушайте,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позвольте, представьте вот себе, можете ли вы себе представить, поверьте мне, вообразите себе, вы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признайтесь, вы поверите, поверишь ли ты, ты не поверишь, вы согласитесь ли, сделайте милость,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если ты хочешь знать, я напоминаю, напоминаем вам , я повторяю ,я подчеркиваю, что ещё важнее,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что вполне существенно, что важно, что очень существенно.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ПРИМЕР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Знаешь, а горячие звезды синего цвета, и они так красиво смотрятся снизу.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Девушка, позвольте, я донесу ваш красный тяжелый чемодан?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0312" y="438412"/>
            <a:ext cx="11874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Какими правила пунктуации при вводных словах</a:t>
            </a:r>
            <a:endParaRPr lang="ru-RU" sz="4000" b="1" dirty="0">
              <a:solidFill>
                <a:schemeClr val="accent5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690436"/>
            <a:ext cx="11837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just">
              <a:spcAft>
                <a:spcPts val="0"/>
              </a:spcAft>
            </a:pP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40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письме выделяются запятыми, реже тире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52" y="3181611"/>
            <a:ext cx="111156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>
                <a:solidFill>
                  <a:srgbClr val="002060"/>
                </a:solidFill>
              </a:rPr>
              <a:t>ПРИМЕР.</a:t>
            </a:r>
            <a:r>
              <a:rPr lang="ru-RU" sz="4000" dirty="0">
                <a:solidFill>
                  <a:srgbClr val="002060"/>
                </a:solidFill>
              </a:rPr>
              <a:t> По моему мнению, это не очень хорошая мысль – прыгать вниз без страховки.</a:t>
            </a:r>
          </a:p>
          <a:p>
            <a:r>
              <a:rPr lang="ru-RU" sz="4000" dirty="0">
                <a:solidFill>
                  <a:srgbClr val="002060"/>
                </a:solidFill>
              </a:rPr>
              <a:t>Как я помню, мороженое в те времена продавалось за три копейки, не больше.</a:t>
            </a:r>
          </a:p>
        </p:txBody>
      </p:sp>
    </p:spTree>
    <p:extLst>
      <p:ext uri="{BB962C8B-B14F-4D97-AF65-F5344CB8AC3E}">
        <p14:creationId xmlns:p14="http://schemas.microsoft.com/office/powerpoint/2010/main" val="396116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729" y="338203"/>
            <a:ext cx="116617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4000" b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такое обособление? Какие члены предложения называются обособленными? </a:t>
            </a:r>
            <a:endParaRPr lang="ru-RU" sz="4000" b="1" dirty="0">
              <a:solidFill>
                <a:schemeClr val="accent5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416" y="1982429"/>
            <a:ext cx="1109806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 </a:t>
            </a:r>
            <a:r>
              <a:rPr lang="ru-RU" sz="4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Обособление — это смысловое и интонационное выделение второстепенных членов предложения для придания им большей самостоятельности в сравнении с остальными членами предложения.)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39868" y="2830882"/>
            <a:ext cx="189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79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82" y="0"/>
            <a:ext cx="11147235" cy="170354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Каковы условия обособления второстепенных членов предложения?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312" y="1540702"/>
            <a:ext cx="11661731" cy="3670125"/>
          </a:xfrm>
        </p:spPr>
        <p:txBody>
          <a:bodyPr>
            <a:noAutofit/>
          </a:bodyPr>
          <a:lstStyle/>
          <a:p>
            <a:r>
              <a:rPr lang="ru-RU" sz="4800" b="1" dirty="0"/>
              <a:t>Обособляются - приложения, деепричастный оборот в любом случае(дополнение) и причастный оборот(определение), если стоит после определяемого слова.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203" y="5210827"/>
            <a:ext cx="110604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7030A0"/>
                </a:solidFill>
                <a:latin typeface="arial" panose="020B0604020202020204" pitchFamily="34" charset="0"/>
              </a:rPr>
              <a:t>Это была его сестра, </a:t>
            </a:r>
            <a:r>
              <a:rPr lang="ru-RU" sz="4400" dirty="0" smtClean="0">
                <a:solidFill>
                  <a:srgbClr val="7030A0"/>
                </a:solidFill>
                <a:latin typeface="arial" panose="020B0604020202020204" pitchFamily="34" charset="0"/>
              </a:rPr>
              <a:t>красива </a:t>
            </a:r>
            <a:r>
              <a:rPr lang="ru-RU" sz="4400" dirty="0">
                <a:solidFill>
                  <a:srgbClr val="7030A0"/>
                </a:solidFill>
                <a:latin typeface="arial" panose="020B0604020202020204" pitchFamily="34" charset="0"/>
              </a:rPr>
              <a:t>и </a:t>
            </a:r>
            <a:r>
              <a:rPr lang="ru-RU" sz="4400" dirty="0" smtClean="0">
                <a:solidFill>
                  <a:srgbClr val="7030A0"/>
                </a:solidFill>
                <a:latin typeface="arial" panose="020B0604020202020204" pitchFamily="34" charset="0"/>
              </a:rPr>
              <a:t>обворожительна.</a:t>
            </a:r>
            <a:r>
              <a:rPr lang="ru-RU" sz="4400" dirty="0">
                <a:solidFill>
                  <a:srgbClr val="7030A0"/>
                </a:solidFill>
                <a:latin typeface="arial" panose="020B0604020202020204" pitchFamily="34" charset="0"/>
              </a:rPr>
              <a:t/>
            </a:r>
            <a:br>
              <a:rPr lang="ru-RU" sz="4400" dirty="0">
                <a:solidFill>
                  <a:srgbClr val="7030A0"/>
                </a:solidFill>
                <a:latin typeface="arial" panose="020B0604020202020204" pitchFamily="34" charset="0"/>
              </a:rPr>
            </a:br>
            <a:endParaRPr lang="ru-RU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6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1311</Words>
  <Application>Microsoft Office PowerPoint</Application>
  <PresentationFormat>Широкоэкранный</PresentationFormat>
  <Paragraphs>112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Arial</vt:lpstr>
      <vt:lpstr>Georgia</vt:lpstr>
      <vt:lpstr>Times New Roman</vt:lpstr>
      <vt:lpstr>Trebuchet MS</vt:lpstr>
      <vt:lpstr>Wingdings 2</vt:lpstr>
      <vt:lpstr>Wingdings 3</vt:lpstr>
      <vt:lpstr>Грань</vt:lpstr>
      <vt:lpstr>Предложения с обособленными членами.</vt:lpstr>
      <vt:lpstr>В каких случаях простое предложение считается осложнённым?  </vt:lpstr>
      <vt:lpstr>- Какие члены предложения называются однородными? - Какие слова называются обобщающими?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Каковы условия обособления второстепенных членов предложения?</vt:lpstr>
      <vt:lpstr>Каковы правила пунктуации при обособлении определений и приложений?</vt:lpstr>
      <vt:lpstr>Презентация PowerPoint</vt:lpstr>
      <vt:lpstr>Дайте определение приложению</vt:lpstr>
      <vt:lpstr>Каковы правила пунктуации при обособлении обстоятельств ?</vt:lpstr>
      <vt:lpstr>Какие члены предложения называются уточняющими?</vt:lpstr>
      <vt:lpstr>С какой интонацией произносятся обособленные члены предложения?</vt:lpstr>
      <vt:lpstr>Что такое обращение?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с обособленными членами.</dc:title>
  <dc:creator>ольга Данилова</dc:creator>
  <cp:lastModifiedBy>ольга Данилова</cp:lastModifiedBy>
  <cp:revision>21</cp:revision>
  <dcterms:created xsi:type="dcterms:W3CDTF">2016-09-13T10:43:59Z</dcterms:created>
  <dcterms:modified xsi:type="dcterms:W3CDTF">2016-09-18T22:24:04Z</dcterms:modified>
</cp:coreProperties>
</file>